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5"/>
    <p:sldMasterId id="2147483746" r:id="rId6"/>
  </p:sldMasterIdLst>
  <p:notesMasterIdLst>
    <p:notesMasterId r:id="rId27"/>
  </p:notesMasterIdLst>
  <p:handoutMasterIdLst>
    <p:handoutMasterId r:id="rId28"/>
  </p:handoutMasterIdLst>
  <p:sldIdLst>
    <p:sldId id="885" r:id="rId7"/>
    <p:sldId id="886" r:id="rId8"/>
    <p:sldId id="887" r:id="rId9"/>
    <p:sldId id="888" r:id="rId10"/>
    <p:sldId id="889" r:id="rId11"/>
    <p:sldId id="904" r:id="rId12"/>
    <p:sldId id="890" r:id="rId13"/>
    <p:sldId id="891" r:id="rId14"/>
    <p:sldId id="892" r:id="rId15"/>
    <p:sldId id="893" r:id="rId16"/>
    <p:sldId id="894" r:id="rId17"/>
    <p:sldId id="895" r:id="rId18"/>
    <p:sldId id="896" r:id="rId19"/>
    <p:sldId id="897" r:id="rId20"/>
    <p:sldId id="898" r:id="rId21"/>
    <p:sldId id="899" r:id="rId22"/>
    <p:sldId id="900" r:id="rId23"/>
    <p:sldId id="901" r:id="rId24"/>
    <p:sldId id="902" r:id="rId25"/>
    <p:sldId id="90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8B6"/>
    <a:srgbClr val="0D0D0D"/>
    <a:srgbClr val="FFFF99"/>
    <a:srgbClr val="385D8A"/>
    <a:srgbClr val="FFFFFF"/>
    <a:srgbClr val="4F81BD"/>
    <a:srgbClr val="000000"/>
    <a:srgbClr val="808080"/>
    <a:srgbClr val="DE0000"/>
    <a:srgbClr val="225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5" autoAdjust="0"/>
    <p:restoredTop sz="93852" autoAdjust="0"/>
  </p:normalViewPr>
  <p:slideViewPr>
    <p:cSldViewPr>
      <p:cViewPr varScale="1">
        <p:scale>
          <a:sx n="63" d="100"/>
          <a:sy n="63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4" d="100"/>
        <a:sy n="74" d="100"/>
      </p:scale>
      <p:origin x="0" y="-1608"/>
    </p:cViewPr>
  </p:sorterViewPr>
  <p:notesViewPr>
    <p:cSldViewPr>
      <p:cViewPr varScale="1">
        <p:scale>
          <a:sx n="81" d="100"/>
          <a:sy n="81" d="100"/>
        </p:scale>
        <p:origin x="314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6FAEF3AB-C297-41DC-B698-484AC9887CAD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0F3EE8BF-D565-4D8D-BA11-53F8260508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B04C16AD-DDB2-4074-BBA2-0D89F5F13087}" type="datetimeFigureOut">
              <a:rPr lang="en-US" smtClean="0"/>
              <a:t>4/30/2020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2" rIns="91420" bIns="457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5"/>
          </a:xfrm>
          <a:prstGeom prst="rect">
            <a:avLst/>
          </a:prstGeom>
        </p:spPr>
        <p:txBody>
          <a:bodyPr vert="horz" lIns="91420" tIns="45712" rIns="91420" bIns="45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F4FEE3B3-AA6A-4157-9B37-B87D2DF30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8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40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2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98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41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73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05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26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55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0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22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4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9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9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11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0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1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0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20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200" dirty="0" smtClean="0"/>
              <a:t>(Career Development Program, Employer Interview, Initial Counseling, Family Interview)</a:t>
            </a:r>
          </a:p>
          <a:p>
            <a:pPr marL="0" indent="0">
              <a:buFontTx/>
              <a:buNone/>
              <a:defRPr/>
            </a:pPr>
            <a:r>
              <a:rPr lang="en-US" sz="1200" dirty="0" smtClean="0"/>
              <a:t>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EE3B3-AA6A-4157-9B37-B87D2DF30F6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9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C501C-E79F-4FDE-8E1D-CF0FC47CFB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7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68A5-1D44-4B95-BAFE-8EC76F6296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511EB-3BA3-42C0-91D9-E54DB47FE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7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51F75-5DBC-4424-A940-0318FDDC9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5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4C25-47C2-4AF3-82E2-806CC5793A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3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30D0-9815-4CE6-849B-7A615088F4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A8DA-3A44-4EDD-8CD2-D800858225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6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80F6-F77C-436E-8DF9-9D81C914E7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7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FDCC-AEF6-4045-82CB-F667C3B5CB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7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BDA0-9846-4F7A-95C6-145585B753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4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1344-5D0C-49AB-BD62-D36204AC14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E22A9F-82F4-411A-8F38-497C237A9339}" type="datetimeFigureOut">
              <a:rPr lang="en-US" smtClean="0"/>
              <a:pPr/>
              <a:t>4/30/2020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657600" y="66294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UNCLASSIFIED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15350" y="64928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DCE56B-84BF-4359-8391-FEBD7F0E4D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255264" y="0"/>
            <a:ext cx="4572000" cy="6614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Unit Training Management (UTM</a:t>
            </a:r>
            <a:r>
              <a:rPr lang="en-US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" name="Picture 10" descr="50th IBCT SS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44451"/>
            <a:ext cx="609600" cy="807720"/>
          </a:xfrm>
          <a:prstGeom prst="rect">
            <a:avLst/>
          </a:prstGeom>
        </p:spPr>
      </p:pic>
      <p:pic>
        <p:nvPicPr>
          <p:cNvPr id="12" name="Picture 11" descr="50th_bde_dui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96728" y="44450"/>
            <a:ext cx="590341" cy="8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6859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174" y="-706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2511EB-3BA3-42C0-91D9-E54DB47FE5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Text Box 160"/>
          <p:cNvSpPr txBox="1">
            <a:spLocks noChangeArrowheads="1"/>
          </p:cNvSpPr>
          <p:nvPr userDrawn="1"/>
        </p:nvSpPr>
        <p:spPr bwMode="auto">
          <a:xfrm>
            <a:off x="3276600" y="6400800"/>
            <a:ext cx="251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</a:rPr>
              <a:t>FOUO</a:t>
            </a:r>
          </a:p>
        </p:txBody>
      </p:sp>
      <p:grpSp>
        <p:nvGrpSpPr>
          <p:cNvPr id="2" name="Group 26"/>
          <p:cNvGrpSpPr>
            <a:grpSpLocks/>
          </p:cNvGrpSpPr>
          <p:nvPr userDrawn="1"/>
        </p:nvGrpSpPr>
        <p:grpSpPr bwMode="auto">
          <a:xfrm>
            <a:off x="0" y="609600"/>
            <a:ext cx="9144000" cy="152400"/>
            <a:chOff x="633" y="576"/>
            <a:chExt cx="5085" cy="189"/>
          </a:xfrm>
          <a:solidFill>
            <a:srgbClr val="001D58">
              <a:alpha val="89804"/>
            </a:srgbClr>
          </a:solidFill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5598" y="576"/>
              <a:ext cx="120" cy="189"/>
              <a:chOff x="5358" y="576"/>
              <a:chExt cx="114" cy="189"/>
            </a:xfrm>
            <a:grpFill/>
          </p:grpSpPr>
          <p:sp>
            <p:nvSpPr>
              <p:cNvPr id="64" name="Rectangle 9"/>
              <p:cNvSpPr>
                <a:spLocks noChangeArrowheads="1"/>
              </p:cNvSpPr>
              <p:nvPr/>
            </p:nvSpPr>
            <p:spPr bwMode="auto">
              <a:xfrm>
                <a:off x="5445" y="576"/>
                <a:ext cx="27" cy="1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5358" y="576"/>
                <a:ext cx="55" cy="1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5300" y="576"/>
              <a:ext cx="254" cy="189"/>
              <a:chOff x="5074" y="576"/>
              <a:chExt cx="242" cy="189"/>
            </a:xfrm>
            <a:grpFill/>
          </p:grpSpPr>
          <p:sp>
            <p:nvSpPr>
              <p:cNvPr id="62" name="Rectangle 12"/>
              <p:cNvSpPr>
                <a:spLocks noChangeArrowheads="1"/>
              </p:cNvSpPr>
              <p:nvPr/>
            </p:nvSpPr>
            <p:spPr bwMode="auto">
              <a:xfrm>
                <a:off x="5230" y="576"/>
                <a:ext cx="86" cy="1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13"/>
              <p:cNvSpPr>
                <a:spLocks noChangeArrowheads="1"/>
              </p:cNvSpPr>
              <p:nvPr/>
            </p:nvSpPr>
            <p:spPr bwMode="auto">
              <a:xfrm>
                <a:off x="5074" y="576"/>
                <a:ext cx="114" cy="1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4887" y="576"/>
              <a:ext cx="372" cy="189"/>
              <a:chOff x="4681" y="576"/>
              <a:chExt cx="354" cy="189"/>
            </a:xfrm>
            <a:grpFill/>
          </p:grpSpPr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4893" y="576"/>
                <a:ext cx="142" cy="1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16"/>
              <p:cNvSpPr>
                <a:spLocks noChangeArrowheads="1"/>
              </p:cNvSpPr>
              <p:nvPr/>
            </p:nvSpPr>
            <p:spPr bwMode="auto">
              <a:xfrm>
                <a:off x="4681" y="576"/>
                <a:ext cx="172" cy="1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3697" y="576"/>
              <a:ext cx="1147" cy="189"/>
              <a:chOff x="3549" y="576"/>
              <a:chExt cx="1091" cy="189"/>
            </a:xfrm>
            <a:grpFill/>
          </p:grpSpPr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3894" y="576"/>
                <a:ext cx="228" cy="1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4440" y="576"/>
                <a:ext cx="200" cy="1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4173" y="576"/>
                <a:ext cx="229" cy="1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3549" y="576"/>
                <a:ext cx="288" cy="1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633" y="576"/>
              <a:ext cx="3026" cy="189"/>
              <a:chOff x="633" y="576"/>
              <a:chExt cx="2880" cy="189"/>
            </a:xfrm>
            <a:grpFill/>
          </p:grpSpPr>
          <p:sp>
            <p:nvSpPr>
              <p:cNvPr id="54" name="Rectangle 23"/>
              <p:cNvSpPr>
                <a:spLocks noChangeArrowheads="1"/>
              </p:cNvSpPr>
              <p:nvPr/>
            </p:nvSpPr>
            <p:spPr bwMode="auto">
              <a:xfrm>
                <a:off x="3197" y="576"/>
                <a:ext cx="317" cy="1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24"/>
              <p:cNvSpPr>
                <a:spLocks noChangeArrowheads="1"/>
              </p:cNvSpPr>
              <p:nvPr/>
            </p:nvSpPr>
            <p:spPr bwMode="auto">
              <a:xfrm>
                <a:off x="633" y="576"/>
                <a:ext cx="2525" cy="1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66" name="Picture 2" descr="C:\Users\Christi.Rose\AppData\Local\Microsoft\Windows\Temporary Internet Files\Content.Outlook\Z69VEZAP\ARNG-Clr-51109-sm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8588" y="71438"/>
            <a:ext cx="109207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1"/>
          <p:cNvPicPr>
            <a:picLocks noChangeAspect="1" noChangeArrowheads="1"/>
          </p:cNvPicPr>
          <p:nvPr userDrawn="1"/>
        </p:nvPicPr>
        <p:blipFill>
          <a:blip r:embed="rId14" cstate="print"/>
          <a:srcRect b="87778"/>
          <a:stretch>
            <a:fillRect/>
          </a:stretch>
        </p:blipFill>
        <p:spPr bwMode="auto">
          <a:xfrm rot="10800000"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93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paul.m.simoneau.mil@mail.mil" TargetMode="External"/><Relationship Id="rId3" Type="http://schemas.openxmlformats.org/officeDocument/2006/relationships/hyperlink" Target="mailto:todd.j.libby.mil@mail.mil" TargetMode="External"/><Relationship Id="rId7" Type="http://schemas.openxmlformats.org/officeDocument/2006/relationships/hyperlink" Target="mailto:jason.a.rowe.mil@mail.mi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mes.f.overlock.mil@mail.mil" TargetMode="External"/><Relationship Id="rId5" Type="http://schemas.openxmlformats.org/officeDocument/2006/relationships/hyperlink" Target="mailto:leah.j.bickford.mil@mail.mil" TargetMode="External"/><Relationship Id="rId4" Type="http://schemas.openxmlformats.org/officeDocument/2006/relationships/hyperlink" Target="mailto:calvin.a.nason.mil@mail.mil" TargetMode="External"/><Relationship Id="rId9" Type="http://schemas.openxmlformats.org/officeDocument/2006/relationships/hyperlink" Target="mailto:jeremy.a.burnside.mil@mail.m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kyle.a.patterson11.mil@mail.mil" TargetMode="External"/><Relationship Id="rId3" Type="http://schemas.openxmlformats.org/officeDocument/2006/relationships/hyperlink" Target="mailto:todd.j.libby.mil@mail.mil" TargetMode="External"/><Relationship Id="rId7" Type="http://schemas.openxmlformats.org/officeDocument/2006/relationships/hyperlink" Target="mailto:elijah.j.anderson.mil@mail.mi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ylan.z.braley.mil@mail.mil" TargetMode="External"/><Relationship Id="rId5" Type="http://schemas.openxmlformats.org/officeDocument/2006/relationships/hyperlink" Target="mailto:brent.l.randall.mil@mail.mil" TargetMode="External"/><Relationship Id="rId4" Type="http://schemas.openxmlformats.org/officeDocument/2006/relationships/hyperlink" Target="mailto:nathan.d.williams26.mil@mail.mi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752600"/>
          </a:xfrm>
        </p:spPr>
        <p:txBody>
          <a:bodyPr/>
          <a:lstStyle/>
          <a:p>
            <a:pPr marL="0" indent="0" algn="ctr" eaLnBrk="1" hangingPunct="1">
              <a:spcAft>
                <a:spcPts val="600"/>
              </a:spcAft>
              <a:buNone/>
            </a:pPr>
            <a:r>
              <a:rPr lang="en-US" dirty="0"/>
              <a:t>Army National Guard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Comprehensive </a:t>
            </a:r>
            <a:r>
              <a:rPr lang="en-US" dirty="0"/>
              <a:t>Communication Skills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6002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 Arial"/>
              </a:rPr>
              <a:t>Interviewing</a:t>
            </a:r>
            <a:endParaRPr lang="en-US" sz="3600" b="1" dirty="0"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8990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83163"/>
          </a:xfrm>
        </p:spPr>
        <p:txBody>
          <a:bodyPr/>
          <a:lstStyle/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			</a:t>
            </a:r>
            <a:r>
              <a:rPr lang="en-US" sz="2800" b="1" dirty="0" smtClean="0"/>
              <a:t>Features and Benefits</a:t>
            </a:r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 dirty="0"/>
              <a:t>Feature:</a:t>
            </a:r>
            <a:r>
              <a:rPr lang="en-US" altLang="en-US" sz="2400" dirty="0"/>
              <a:t> </a:t>
            </a:r>
            <a:r>
              <a:rPr lang="en-US" altLang="en-US" sz="2400" i="1" dirty="0"/>
              <a:t>What it is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 dirty="0"/>
              <a:t>Benefit:</a:t>
            </a:r>
            <a:r>
              <a:rPr lang="en-US" altLang="en-US" sz="2400" dirty="0"/>
              <a:t> </a:t>
            </a:r>
            <a:r>
              <a:rPr lang="en-US" altLang="en-US" sz="2400" i="1" dirty="0"/>
              <a:t>Why it matters </a:t>
            </a:r>
            <a:endParaRPr lang="en-US" altLang="en-US" sz="2400" dirty="0"/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51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83163"/>
          </a:xfrm>
        </p:spPr>
        <p:txBody>
          <a:bodyPr/>
          <a:lstStyle/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			</a:t>
            </a:r>
            <a:r>
              <a:rPr lang="en-US" sz="2800" b="1" dirty="0" smtClean="0"/>
              <a:t>What Do Soldiers Want?</a:t>
            </a:r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marL="112713" indent="0" eaLnBrk="1" hangingPunct="1">
              <a:lnSpc>
                <a:spcPct val="80000"/>
              </a:lnSpc>
              <a:buFont typeface="Arial" panose="020B0604020202020204" pitchFamily="34" charset="0"/>
              <a:buNone/>
              <a:tabLst>
                <a:tab pos="2290763" algn="l"/>
              </a:tabLst>
            </a:pPr>
            <a:r>
              <a:rPr lang="en-US" altLang="en-US" sz="2800" b="1" dirty="0" smtClean="0">
                <a:solidFill>
                  <a:srgbClr val="0070C0"/>
                </a:solidFill>
              </a:rPr>
              <a:t>			T</a:t>
            </a:r>
            <a:r>
              <a:rPr lang="en-US" altLang="en-US" sz="2800" b="1" dirty="0" smtClean="0"/>
              <a:t> </a:t>
            </a:r>
            <a:r>
              <a:rPr lang="en-US" altLang="en-US" sz="2800" dirty="0" err="1"/>
              <a:t>radition</a:t>
            </a:r>
            <a:endParaRPr lang="en-US" altLang="en-US" sz="2800" dirty="0"/>
          </a:p>
          <a:p>
            <a:pPr marL="112713" indent="0" eaLnBrk="1" hangingPunct="1">
              <a:lnSpc>
                <a:spcPct val="80000"/>
              </a:lnSpc>
              <a:buFont typeface="Arial" panose="020B0604020202020204" pitchFamily="34" charset="0"/>
              <a:buNone/>
              <a:tabLst>
                <a:tab pos="2290763" algn="l"/>
              </a:tabLst>
            </a:pPr>
            <a:r>
              <a:rPr lang="en-US" altLang="en-US" sz="2800" b="1" dirty="0" smtClean="0">
                <a:solidFill>
                  <a:srgbClr val="0070C0"/>
                </a:solidFill>
              </a:rPr>
              <a:t>			H</a:t>
            </a:r>
            <a:r>
              <a:rPr lang="en-US" altLang="en-US" sz="2800" dirty="0" smtClean="0">
                <a:solidFill>
                  <a:srgbClr val="002060"/>
                </a:solidFill>
              </a:rPr>
              <a:t> </a:t>
            </a:r>
            <a:r>
              <a:rPr lang="en-US" altLang="en-US" sz="2800" dirty="0" err="1"/>
              <a:t>onor</a:t>
            </a:r>
            <a:endParaRPr lang="en-US" altLang="en-US" sz="2800" dirty="0"/>
          </a:p>
          <a:p>
            <a:pPr marL="112713" indent="0" eaLnBrk="1" hangingPunct="1">
              <a:lnSpc>
                <a:spcPct val="80000"/>
              </a:lnSpc>
              <a:buFont typeface="Arial" panose="020B0604020202020204" pitchFamily="34" charset="0"/>
              <a:buNone/>
              <a:tabLst>
                <a:tab pos="2290763" algn="l"/>
              </a:tabLst>
            </a:pPr>
            <a:r>
              <a:rPr lang="en-US" altLang="en-US" sz="2800" b="1" dirty="0" smtClean="0">
                <a:solidFill>
                  <a:srgbClr val="0070C0"/>
                </a:solidFill>
              </a:rPr>
              <a:t>			E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xperience</a:t>
            </a:r>
            <a:endParaRPr lang="en-US" altLang="en-US" sz="2800" dirty="0"/>
          </a:p>
          <a:p>
            <a:pPr marL="112713" indent="0" eaLnBrk="1" hangingPunct="1">
              <a:lnSpc>
                <a:spcPct val="80000"/>
              </a:lnSpc>
              <a:buFont typeface="Arial" panose="020B0604020202020204" pitchFamily="34" charset="0"/>
              <a:buNone/>
              <a:tabLst>
                <a:tab pos="2290763" algn="l"/>
              </a:tabLst>
            </a:pPr>
            <a:r>
              <a:rPr lang="en-US" altLang="en-US" sz="2800" dirty="0"/>
              <a:t> </a:t>
            </a:r>
          </a:p>
          <a:p>
            <a:pPr marL="112713" indent="0" eaLnBrk="1" hangingPunct="1">
              <a:lnSpc>
                <a:spcPct val="80000"/>
              </a:lnSpc>
              <a:buFont typeface="Arial" panose="020B0604020202020204" pitchFamily="34" charset="0"/>
              <a:buNone/>
              <a:tabLst>
                <a:tab pos="2290763" algn="l"/>
              </a:tabLst>
            </a:pPr>
            <a:r>
              <a:rPr lang="en-US" altLang="en-US" sz="2800" b="1" dirty="0" smtClean="0">
                <a:solidFill>
                  <a:srgbClr val="0070C0"/>
                </a:solidFill>
              </a:rPr>
              <a:t>			T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raining</a:t>
            </a:r>
          </a:p>
          <a:p>
            <a:pPr marL="112713" indent="0" eaLnBrk="1" hangingPunct="1">
              <a:lnSpc>
                <a:spcPct val="80000"/>
              </a:lnSpc>
              <a:buFont typeface="Arial" panose="020B0604020202020204" pitchFamily="34" charset="0"/>
              <a:buNone/>
              <a:tabLst>
                <a:tab pos="2290763" algn="l"/>
              </a:tabLst>
            </a:pPr>
            <a:r>
              <a:rPr lang="en-US" altLang="en-US" sz="2800" b="1" dirty="0" smtClean="0">
                <a:solidFill>
                  <a:srgbClr val="0070C0"/>
                </a:solidFill>
              </a:rPr>
              <a:t>			E</a:t>
            </a:r>
            <a:r>
              <a:rPr lang="en-US" altLang="en-US" sz="2800" dirty="0" smtClean="0">
                <a:solidFill>
                  <a:srgbClr val="0070C0"/>
                </a:solidFill>
              </a:rPr>
              <a:t> </a:t>
            </a:r>
            <a:r>
              <a:rPr lang="en-US" altLang="en-US" sz="2800" dirty="0" err="1"/>
              <a:t>ducation</a:t>
            </a:r>
            <a:endParaRPr lang="en-US" altLang="en-US" sz="2800" dirty="0"/>
          </a:p>
          <a:p>
            <a:pPr marL="112713" indent="0" eaLnBrk="1" hangingPunct="1">
              <a:lnSpc>
                <a:spcPct val="80000"/>
              </a:lnSpc>
              <a:buFont typeface="Arial" panose="020B0604020202020204" pitchFamily="34" charset="0"/>
              <a:buNone/>
              <a:tabLst>
                <a:tab pos="2290763" algn="l"/>
              </a:tabLst>
            </a:pPr>
            <a:r>
              <a:rPr lang="en-US" altLang="en-US" sz="2800" b="1" dirty="0" smtClean="0">
                <a:solidFill>
                  <a:srgbClr val="0070C0"/>
                </a:solidFill>
              </a:rPr>
              <a:t>			A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dventure</a:t>
            </a:r>
            <a:endParaRPr lang="en-US" altLang="en-US" sz="2800" dirty="0"/>
          </a:p>
          <a:p>
            <a:pPr marL="112713" indent="0" eaLnBrk="1" hangingPunct="1">
              <a:lnSpc>
                <a:spcPct val="80000"/>
              </a:lnSpc>
              <a:buFont typeface="Arial" panose="020B0604020202020204" pitchFamily="34" charset="0"/>
              <a:buNone/>
              <a:tabLst>
                <a:tab pos="2290763" algn="l"/>
              </a:tabLst>
            </a:pPr>
            <a:r>
              <a:rPr lang="en-US" altLang="en-US" sz="2800" b="1" dirty="0" smtClean="0">
                <a:solidFill>
                  <a:srgbClr val="0070C0"/>
                </a:solidFill>
              </a:rPr>
              <a:t>			M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oney</a:t>
            </a:r>
            <a:endParaRPr lang="en-US" altLang="en-US" sz="2800" dirty="0"/>
          </a:p>
          <a:p>
            <a:pPr marL="112713" indent="0" eaLnBrk="1" hangingPunct="1">
              <a:lnSpc>
                <a:spcPct val="80000"/>
              </a:lnSpc>
              <a:buFont typeface="Arial" panose="020B0604020202020204" pitchFamily="34" charset="0"/>
              <a:buNone/>
              <a:tabLst>
                <a:tab pos="2290763" algn="l"/>
              </a:tabLst>
            </a:pPr>
            <a:r>
              <a:rPr lang="en-US" altLang="en-US" sz="2800" b="1" dirty="0" smtClean="0">
                <a:solidFill>
                  <a:srgbClr val="0070C0"/>
                </a:solidFill>
              </a:rPr>
              <a:t>			S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ervice</a:t>
            </a:r>
            <a:endParaRPr lang="en-US" altLang="en-US" sz="2800" dirty="0"/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73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83163"/>
          </a:xfrm>
        </p:spPr>
        <p:txBody>
          <a:bodyPr/>
          <a:lstStyle/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		     </a:t>
            </a:r>
            <a:r>
              <a:rPr lang="en-US" sz="2800" b="1" dirty="0" smtClean="0"/>
              <a:t>Present Targeted Solutions</a:t>
            </a:r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r>
              <a:rPr lang="en-US" altLang="en-US" sz="2000" dirty="0"/>
              <a:t>Describe relevant features and benefits</a:t>
            </a:r>
          </a:p>
          <a:p>
            <a:r>
              <a:rPr lang="en-US" altLang="en-US" sz="2000" dirty="0"/>
              <a:t>Link to motivators and values</a:t>
            </a:r>
          </a:p>
          <a:p>
            <a:r>
              <a:rPr lang="en-US" altLang="en-US" sz="2000" dirty="0"/>
              <a:t>Check interest</a:t>
            </a:r>
          </a:p>
          <a:p>
            <a:endParaRPr lang="en-US" altLang="en-US" sz="2800" dirty="0"/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58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83163"/>
          </a:xfrm>
        </p:spPr>
        <p:txBody>
          <a:bodyPr/>
          <a:lstStyle/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		     		</a:t>
            </a:r>
            <a:r>
              <a:rPr lang="en-US" sz="2800" b="1" dirty="0" smtClean="0"/>
              <a:t>Close	</a:t>
            </a:r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marL="460375"/>
            <a:r>
              <a:rPr lang="en-US" altLang="en-US" sz="2800" dirty="0"/>
              <a:t>Steps to </a:t>
            </a:r>
            <a:r>
              <a:rPr lang="en-US" altLang="en-US" sz="2800" dirty="0" smtClean="0"/>
              <a:t>close</a:t>
            </a:r>
            <a:endParaRPr lang="en-US" altLang="en-US" sz="2800" dirty="0"/>
          </a:p>
          <a:p>
            <a:pPr marL="1031875" lvl="1" indent="-341313"/>
            <a:r>
              <a:rPr lang="en-US" altLang="en-US" sz="2000" dirty="0"/>
              <a:t>Restate the benefits</a:t>
            </a:r>
          </a:p>
          <a:p>
            <a:pPr marL="1031875" lvl="1" indent="-341313"/>
            <a:r>
              <a:rPr lang="en-US" altLang="en-US" sz="2000" dirty="0"/>
              <a:t>State next logical steps</a:t>
            </a:r>
          </a:p>
          <a:p>
            <a:pPr marL="1031875" lvl="1" indent="-341313"/>
            <a:r>
              <a:rPr lang="en-US" altLang="en-US" sz="2000" dirty="0"/>
              <a:t>Ask for commitment</a:t>
            </a:r>
          </a:p>
          <a:p>
            <a:endParaRPr lang="en-US" altLang="en-US" sz="2800" dirty="0"/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74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83163"/>
          </a:xfrm>
        </p:spPr>
        <p:txBody>
          <a:bodyPr/>
          <a:lstStyle/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		     	       </a:t>
            </a:r>
            <a:r>
              <a:rPr lang="en-US" sz="2800" b="1" dirty="0" smtClean="0"/>
              <a:t>Interviewing</a:t>
            </a:r>
            <a:endParaRPr lang="en-US" sz="2800" b="1" dirty="0"/>
          </a:p>
          <a:p>
            <a:endParaRPr lang="en-US" altLang="en-US" sz="2800" dirty="0"/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 rot="5400000">
            <a:off x="5715435" y="3614426"/>
            <a:ext cx="29225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Address Concerns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89146" y="1710451"/>
            <a:ext cx="0" cy="677862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185625" y="5331538"/>
            <a:ext cx="0" cy="677863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924523" y="1676400"/>
            <a:ext cx="1143000" cy="34925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46146" y="6009401"/>
            <a:ext cx="1120775" cy="141287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3"/>
          <a:srcRect l="9415" t="14286" r="5853" b="9515"/>
          <a:stretch/>
        </p:blipFill>
        <p:spPr bwMode="auto">
          <a:xfrm>
            <a:off x="2647924" y="2000515"/>
            <a:ext cx="3848099" cy="342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29898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83163"/>
          </a:xfrm>
        </p:spPr>
        <p:txBody>
          <a:bodyPr/>
          <a:lstStyle/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		     	</a:t>
            </a:r>
            <a:r>
              <a:rPr lang="en-US" sz="2800" b="1" dirty="0" smtClean="0"/>
              <a:t>Address Concerns</a:t>
            </a:r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>
              <a:defRPr/>
            </a:pPr>
            <a:r>
              <a:rPr lang="en-US" altLang="en-US" sz="2000" dirty="0"/>
              <a:t>Concerns can arise at any point in the interview.</a:t>
            </a:r>
          </a:p>
          <a:p>
            <a:pPr>
              <a:defRPr/>
            </a:pPr>
            <a:r>
              <a:rPr lang="en-US" altLang="en-US" sz="2000" dirty="0"/>
              <a:t>Concerns are normal – can give insight into motivators and values.</a:t>
            </a:r>
          </a:p>
          <a:p>
            <a:pPr>
              <a:defRPr/>
            </a:pPr>
            <a:r>
              <a:rPr lang="en-US" altLang="en-US" sz="2000" dirty="0"/>
              <a:t>Concerns can be a statement or a disguised as a question.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000" i="1" dirty="0"/>
          </a:p>
          <a:p>
            <a:endParaRPr lang="en-US" altLang="en-US" sz="2800" dirty="0"/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67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83163"/>
          </a:xfrm>
        </p:spPr>
        <p:txBody>
          <a:bodyPr/>
          <a:lstStyle/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		     </a:t>
            </a:r>
            <a:r>
              <a:rPr lang="en-US" sz="2800" b="1" dirty="0" smtClean="0"/>
              <a:t>Steps to Address Concerns</a:t>
            </a:r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r>
              <a:rPr lang="en-US" altLang="en-US" sz="2400" dirty="0"/>
              <a:t>Ask questions to understand</a:t>
            </a:r>
          </a:p>
          <a:p>
            <a:r>
              <a:rPr lang="en-US" altLang="en-US" sz="2400" dirty="0"/>
              <a:t>Acknowledge</a:t>
            </a:r>
          </a:p>
          <a:p>
            <a:r>
              <a:rPr lang="en-US" altLang="en-US" sz="2400" dirty="0"/>
              <a:t>Answer honestly</a:t>
            </a:r>
          </a:p>
          <a:p>
            <a:pPr marL="1371600" lvl="2" indent="-457200">
              <a:buFont typeface="Calibri" panose="020F0502020204030204" pitchFamily="34" charset="0"/>
              <a:buAutoNum type="arabicPeriod"/>
            </a:pPr>
            <a:r>
              <a:rPr lang="en-US" altLang="en-US" sz="2000" dirty="0"/>
              <a:t>Correct the misunderstanding</a:t>
            </a:r>
          </a:p>
          <a:p>
            <a:pPr marL="1371600" lvl="2" indent="-457200">
              <a:buFont typeface="Calibri" panose="020F0502020204030204" pitchFamily="34" charset="0"/>
              <a:buAutoNum type="arabicPeriod"/>
            </a:pPr>
            <a:r>
              <a:rPr lang="en-US" altLang="en-US" sz="2000" dirty="0"/>
              <a:t>Outweigh the concern</a:t>
            </a:r>
          </a:p>
          <a:p>
            <a:pPr marL="1371600" lvl="2" indent="-457200">
              <a:buFont typeface="Calibri" panose="020F0502020204030204" pitchFamily="34" charset="0"/>
              <a:buAutoNum type="arabicPeriod"/>
            </a:pPr>
            <a:r>
              <a:rPr lang="en-US" altLang="en-US" sz="2000" dirty="0"/>
              <a:t>Offset by asking a targeted question (motivators and values you </a:t>
            </a:r>
            <a:r>
              <a:rPr lang="en-US" altLang="en-US" sz="2000" b="1" dirty="0"/>
              <a:t>can</a:t>
            </a:r>
            <a:r>
              <a:rPr lang="en-US" altLang="en-US" sz="2000" dirty="0"/>
              <a:t> address)</a:t>
            </a:r>
          </a:p>
          <a:p>
            <a:endParaRPr lang="en-US" altLang="en-US" sz="2800" dirty="0" smtClean="0"/>
          </a:p>
          <a:p>
            <a:pPr marL="2286000" lvl="5" indent="0">
              <a:buNone/>
            </a:pPr>
            <a:r>
              <a:rPr lang="en-US" altLang="en-US" sz="1600" dirty="0" smtClean="0"/>
              <a:t>	</a:t>
            </a:r>
            <a:r>
              <a:rPr lang="en-US" altLang="en-US" sz="1600" dirty="0"/>
              <a:t>	</a:t>
            </a:r>
            <a:r>
              <a:rPr lang="en-US" altLang="en-US" sz="3200" b="1" dirty="0" smtClean="0">
                <a:latin typeface=" Arial"/>
              </a:rPr>
              <a:t>PRACTICE</a:t>
            </a:r>
            <a:endParaRPr lang="en-US" altLang="en-US" sz="3200" b="1" dirty="0">
              <a:latin typeface=" Arial"/>
            </a:endParaRPr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38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83163"/>
          </a:xfrm>
        </p:spPr>
        <p:txBody>
          <a:bodyPr/>
          <a:lstStyle/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		     		</a:t>
            </a:r>
            <a:r>
              <a:rPr lang="en-US" sz="2800" b="1" dirty="0" smtClean="0"/>
              <a:t>Summary</a:t>
            </a:r>
          </a:p>
          <a:p>
            <a:r>
              <a:rPr lang="en-US" altLang="en-US" sz="2800" dirty="0" smtClean="0"/>
              <a:t>Individuals </a:t>
            </a:r>
            <a:r>
              <a:rPr lang="en-US" altLang="en-US" sz="2800" dirty="0"/>
              <a:t>stay in ARNG because of personal </a:t>
            </a:r>
            <a:r>
              <a:rPr lang="en-US" altLang="en-US" sz="2800" b="1" i="1" dirty="0"/>
              <a:t>motivators</a:t>
            </a:r>
            <a:r>
              <a:rPr lang="en-US" altLang="en-US" sz="2800" dirty="0"/>
              <a:t> and </a:t>
            </a:r>
            <a:r>
              <a:rPr lang="en-US" altLang="en-US" sz="2800" b="1" i="1" dirty="0"/>
              <a:t>values</a:t>
            </a:r>
            <a:r>
              <a:rPr lang="en-US" altLang="en-US" sz="2800" dirty="0"/>
              <a:t>. </a:t>
            </a:r>
          </a:p>
          <a:p>
            <a:r>
              <a:rPr lang="en-US" altLang="en-US" sz="2800" dirty="0"/>
              <a:t>THE TEAMS summarizes ARNG features.</a:t>
            </a:r>
          </a:p>
          <a:p>
            <a:r>
              <a:rPr lang="en-US" altLang="en-US" sz="2800" dirty="0"/>
              <a:t>The heart of the interview is uncovering specific motivators/values. </a:t>
            </a:r>
          </a:p>
          <a:p>
            <a:r>
              <a:rPr lang="en-US" altLang="en-US" sz="2800" dirty="0"/>
              <a:t>Your job is to link features/benefits to the motivators/values. </a:t>
            </a:r>
          </a:p>
          <a:p>
            <a:r>
              <a:rPr lang="en-US" altLang="en-US" sz="2800" dirty="0"/>
              <a:t>Concerns are natural – answer honestly</a:t>
            </a:r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18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83163"/>
          </a:xfrm>
        </p:spPr>
        <p:txBody>
          <a:bodyPr/>
          <a:lstStyle/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		    	Execute the Interview</a:t>
            </a:r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482" y="2281145"/>
            <a:ext cx="5998984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Team Contacts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144000" cy="5791200"/>
          </a:xfrm>
        </p:spPr>
        <p:txBody>
          <a:bodyPr/>
          <a:lstStyle/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		     	</a:t>
            </a:r>
            <a:r>
              <a:rPr lang="en-US" sz="2800" b="1" u="sng" dirty="0" smtClean="0"/>
              <a:t>Retention POC’s</a:t>
            </a:r>
          </a:p>
          <a:p>
            <a:pPr algn="ctr" eaLnBrk="1" hangingPunct="1">
              <a:buFontTx/>
              <a:buNone/>
            </a:pPr>
            <a:r>
              <a:rPr lang="en-US" altLang="en-US" sz="1800" u="sng" dirty="0" smtClean="0"/>
              <a:t>State Retention Manager</a:t>
            </a:r>
          </a:p>
          <a:p>
            <a:pPr eaLnBrk="1" hangingPunct="1">
              <a:buFontTx/>
              <a:buNone/>
            </a:pPr>
            <a:r>
              <a:rPr lang="en-US" altLang="en-US" sz="1800" dirty="0" smtClean="0"/>
              <a:t>CW3 Todd Libby </a:t>
            </a:r>
            <a:r>
              <a:rPr lang="en-US" altLang="en-US" sz="1800" dirty="0" smtClean="0">
                <a:hlinkClick r:id="rId3"/>
              </a:rPr>
              <a:t>todd.j.libby.mil@mail.mil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207-772-2480 Call or Text</a:t>
            </a:r>
          </a:p>
          <a:p>
            <a:pPr algn="ctr" eaLnBrk="1" hangingPunct="1">
              <a:buFontTx/>
              <a:buNone/>
            </a:pPr>
            <a:r>
              <a:rPr lang="en-US" altLang="en-US" sz="1800" u="sng" dirty="0" smtClean="0"/>
              <a:t>Brigade Strength Manager (52</a:t>
            </a:r>
            <a:r>
              <a:rPr lang="en-US" altLang="en-US" sz="1800" u="sng" baseline="30000" dirty="0" smtClean="0"/>
              <a:t>nd</a:t>
            </a:r>
            <a:r>
              <a:rPr lang="en-US" altLang="en-US" sz="1800" u="sng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1800" dirty="0"/>
              <a:t>SFC </a:t>
            </a:r>
            <a:r>
              <a:rPr lang="en-US" altLang="en-US" sz="1800" dirty="0" smtClean="0"/>
              <a:t>Calvin </a:t>
            </a:r>
            <a:r>
              <a:rPr lang="en-US" altLang="en-US" sz="1800" dirty="0" err="1" smtClean="0"/>
              <a:t>Nason</a:t>
            </a:r>
            <a:r>
              <a:rPr lang="en-US" altLang="en-US" sz="1800" dirty="0" smtClean="0"/>
              <a:t> </a:t>
            </a:r>
            <a:r>
              <a:rPr lang="en-US" altLang="en-US" sz="1800" dirty="0" smtClean="0">
                <a:hlinkClick r:id="rId4"/>
              </a:rPr>
              <a:t>calvin.a.nason.mil@mail.mil</a:t>
            </a:r>
            <a:r>
              <a:rPr lang="en-US" altLang="en-US" sz="1800" dirty="0" smtClean="0"/>
              <a:t> 207-430-6280</a:t>
            </a:r>
          </a:p>
          <a:p>
            <a:pPr algn="ctr" eaLnBrk="1" hangingPunct="1">
              <a:buFontTx/>
              <a:buNone/>
            </a:pPr>
            <a:r>
              <a:rPr lang="en-US" altLang="en-US" sz="1800" u="sng" dirty="0" smtClean="0"/>
              <a:t>133</a:t>
            </a:r>
            <a:r>
              <a:rPr lang="en-US" altLang="en-US" sz="1800" u="sng" baseline="30000" dirty="0" smtClean="0"/>
              <a:t>rd</a:t>
            </a:r>
            <a:r>
              <a:rPr lang="en-US" altLang="en-US" sz="1800" u="sng" dirty="0" smtClean="0"/>
              <a:t> EN BN (HHC &amp; FSC)</a:t>
            </a:r>
          </a:p>
          <a:p>
            <a:pPr eaLnBrk="1" hangingPunct="1">
              <a:buFontTx/>
              <a:buNone/>
            </a:pPr>
            <a:r>
              <a:rPr lang="en-US" altLang="en-US" sz="1800" dirty="0" smtClean="0"/>
              <a:t>SSG </a:t>
            </a:r>
            <a:r>
              <a:rPr lang="en-US" altLang="en-US" sz="1800" dirty="0"/>
              <a:t>Leah Bickford </a:t>
            </a:r>
            <a:r>
              <a:rPr lang="en-US" altLang="en-US" sz="1800" dirty="0" smtClean="0">
                <a:hlinkClick r:id="rId5"/>
              </a:rPr>
              <a:t>leah.j.bickford.mil@mail.mil</a:t>
            </a:r>
            <a:r>
              <a:rPr lang="en-US" altLang="en-US" sz="1800" dirty="0" smtClean="0"/>
              <a:t> 207-430-5862</a:t>
            </a:r>
          </a:p>
          <a:p>
            <a:pPr algn="ctr" eaLnBrk="1" hangingPunct="1">
              <a:buFontTx/>
              <a:buNone/>
            </a:pPr>
            <a:r>
              <a:rPr lang="en-US" altLang="en-US" sz="1800" u="sng" dirty="0" smtClean="0"/>
              <a:t>262 EN CO</a:t>
            </a:r>
          </a:p>
          <a:p>
            <a:pPr eaLnBrk="1" hangingPunct="1">
              <a:buFontTx/>
              <a:buNone/>
            </a:pPr>
            <a:r>
              <a:rPr lang="en-US" altLang="en-US" sz="1800" dirty="0" smtClean="0"/>
              <a:t>SSG James Overlock  </a:t>
            </a:r>
            <a:r>
              <a:rPr lang="en-US" altLang="en-US" sz="1800" dirty="0" smtClean="0">
                <a:hlinkClick r:id="rId6"/>
              </a:rPr>
              <a:t>james.f.overlock.mil@mail.mil</a:t>
            </a:r>
            <a:r>
              <a:rPr lang="en-US" altLang="en-US" sz="1800" dirty="0" smtClean="0"/>
              <a:t> 207-430-5475</a:t>
            </a:r>
          </a:p>
          <a:p>
            <a:pPr algn="ctr" eaLnBrk="1" hangingPunct="1">
              <a:buFontTx/>
              <a:buNone/>
            </a:pPr>
            <a:r>
              <a:rPr lang="en-US" altLang="en-US" sz="1800" u="sng" dirty="0" smtClean="0"/>
              <a:t>136 EN CO</a:t>
            </a:r>
          </a:p>
          <a:p>
            <a:pPr eaLnBrk="1" hangingPunct="1">
              <a:buFontTx/>
              <a:buNone/>
            </a:pPr>
            <a:r>
              <a:rPr lang="en-US" altLang="en-US" sz="1800" dirty="0" smtClean="0"/>
              <a:t>SSG Jason Rowe </a:t>
            </a:r>
            <a:r>
              <a:rPr lang="en-US" altLang="en-US" sz="1800" dirty="0" smtClean="0">
                <a:hlinkClick r:id="rId7"/>
              </a:rPr>
              <a:t>jason.a.rowe.mil@mail.mil</a:t>
            </a:r>
            <a:r>
              <a:rPr lang="en-US" altLang="en-US" sz="1800" dirty="0" smtClean="0"/>
              <a:t> 207-786-3046</a:t>
            </a:r>
          </a:p>
          <a:p>
            <a:pPr algn="ctr" eaLnBrk="1" hangingPunct="1">
              <a:buFontTx/>
              <a:buNone/>
            </a:pPr>
            <a:r>
              <a:rPr lang="en-US" altLang="en-US" sz="1800" u="sng" dirty="0" smtClean="0"/>
              <a:t>251 SAPPERS</a:t>
            </a:r>
          </a:p>
          <a:p>
            <a:pPr eaLnBrk="1" hangingPunct="1">
              <a:buFontTx/>
              <a:buNone/>
            </a:pPr>
            <a:r>
              <a:rPr lang="en-US" altLang="en-US" sz="1800" dirty="0" smtClean="0"/>
              <a:t>SFC Paul Simoneau </a:t>
            </a:r>
            <a:r>
              <a:rPr lang="en-US" altLang="en-US" sz="1800" dirty="0" smtClean="0">
                <a:hlinkClick r:id="rId8"/>
              </a:rPr>
              <a:t>paul.m.simoneau.mil@mail.mil</a:t>
            </a:r>
            <a:r>
              <a:rPr lang="en-US" altLang="en-US" sz="1800" dirty="0" smtClean="0"/>
              <a:t> 207-786-3046</a:t>
            </a:r>
          </a:p>
          <a:p>
            <a:pPr algn="ctr" eaLnBrk="1" hangingPunct="1">
              <a:buFontTx/>
              <a:buNone/>
            </a:pPr>
            <a:r>
              <a:rPr lang="en-US" altLang="en-US" sz="1800" u="sng" dirty="0" smtClean="0"/>
              <a:t>185 ESC</a:t>
            </a:r>
          </a:p>
          <a:p>
            <a:pPr eaLnBrk="1" hangingPunct="1">
              <a:buFontTx/>
              <a:buNone/>
            </a:pPr>
            <a:r>
              <a:rPr lang="en-US" altLang="en-US" sz="1800" dirty="0"/>
              <a:t>SFC </a:t>
            </a:r>
            <a:r>
              <a:rPr lang="en-US" altLang="en-US" sz="1800" dirty="0" smtClean="0"/>
              <a:t>Jeremy Burnside </a:t>
            </a:r>
            <a:r>
              <a:rPr lang="en-US" altLang="en-US" sz="1800" dirty="0" smtClean="0">
                <a:hlinkClick r:id="rId9"/>
              </a:rPr>
              <a:t>jeremy.a.burnside.mil@mail.mil</a:t>
            </a:r>
            <a:r>
              <a:rPr lang="en-US" altLang="en-US" sz="1800" dirty="0" smtClean="0"/>
              <a:t> 207-786-3362</a:t>
            </a:r>
          </a:p>
          <a:p>
            <a:pPr eaLnBrk="1" hangingPunct="1">
              <a:buFontTx/>
              <a:buNone/>
            </a:pPr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2217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9415" t="14286" r="5853" b="9515"/>
          <a:stretch/>
        </p:blipFill>
        <p:spPr bwMode="auto">
          <a:xfrm>
            <a:off x="2681397" y="2209800"/>
            <a:ext cx="377177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524000"/>
            <a:ext cx="9134573" cy="91805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Interviewing</a:t>
            </a:r>
          </a:p>
        </p:txBody>
      </p:sp>
    </p:spTree>
    <p:extLst>
      <p:ext uri="{BB962C8B-B14F-4D97-AF65-F5344CB8AC3E}">
        <p14:creationId xmlns:p14="http://schemas.microsoft.com/office/powerpoint/2010/main" val="34064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Team Contacts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67797"/>
            <a:ext cx="9144000" cy="5791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1800" u="sng" dirty="0" smtClean="0"/>
              <a:t>State Retention Manager</a:t>
            </a:r>
          </a:p>
          <a:p>
            <a:pPr eaLnBrk="1" hangingPunct="1">
              <a:buFontTx/>
              <a:buNone/>
            </a:pPr>
            <a:r>
              <a:rPr lang="en-US" altLang="en-US" sz="1600" dirty="0" smtClean="0"/>
              <a:t>CW3 Todd Libby </a:t>
            </a:r>
            <a:r>
              <a:rPr lang="en-US" altLang="en-US" sz="1600" dirty="0" smtClean="0">
                <a:hlinkClick r:id="rId3"/>
              </a:rPr>
              <a:t>todd.j.libby.mil@mail.mil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207-772-2480 Call or Text</a:t>
            </a:r>
          </a:p>
          <a:p>
            <a:pPr algn="ctr" eaLnBrk="1" hangingPunct="1">
              <a:buFontTx/>
              <a:buNone/>
            </a:pPr>
            <a:r>
              <a:rPr lang="en-US" altLang="en-US" sz="1800" u="sng" dirty="0" smtClean="0"/>
              <a:t>Brigade Strength Manager (120</a:t>
            </a:r>
            <a:r>
              <a:rPr lang="en-US" altLang="en-US" sz="1800" u="sng" baseline="30000" dirty="0" smtClean="0"/>
              <a:t>th</a:t>
            </a:r>
            <a:r>
              <a:rPr lang="en-US" altLang="en-US" sz="1800" u="sng" dirty="0" smtClean="0"/>
              <a:t> RSG)</a:t>
            </a:r>
          </a:p>
          <a:p>
            <a:pPr eaLnBrk="1" hangingPunct="1">
              <a:buFontTx/>
              <a:buNone/>
            </a:pPr>
            <a:r>
              <a:rPr lang="en-US" altLang="en-US" sz="1600" dirty="0" smtClean="0"/>
              <a:t>MSG Nathan Williams </a:t>
            </a:r>
            <a:r>
              <a:rPr lang="en-US" altLang="en-US" sz="1600" dirty="0" smtClean="0">
                <a:hlinkClick r:id="rId4"/>
              </a:rPr>
              <a:t>nathan.d.williams26.mil@mail.mil</a:t>
            </a:r>
            <a:r>
              <a:rPr lang="en-US" altLang="en-US" sz="1600" dirty="0"/>
              <a:t> (207) 430-5518</a:t>
            </a:r>
            <a:endParaRPr lang="en-US" altLang="en-US" sz="1600" dirty="0" smtClean="0"/>
          </a:p>
          <a:p>
            <a:pPr algn="ctr" eaLnBrk="1" hangingPunct="1">
              <a:buFontTx/>
              <a:buNone/>
            </a:pPr>
            <a:r>
              <a:rPr lang="en-US" altLang="en-US" sz="1800" u="sng" dirty="0" smtClean="0"/>
              <a:t>521</a:t>
            </a:r>
            <a:r>
              <a:rPr lang="en-US" altLang="en-US" sz="1800" u="sng" baseline="30000" dirty="0" smtClean="0"/>
              <a:t>st</a:t>
            </a:r>
            <a:r>
              <a:rPr lang="en-US" altLang="en-US" sz="1800" u="sng" dirty="0" smtClean="0"/>
              <a:t>, Band, AVIATION</a:t>
            </a:r>
          </a:p>
          <a:p>
            <a:pPr eaLnBrk="1" hangingPunct="1">
              <a:buNone/>
            </a:pPr>
            <a:r>
              <a:rPr lang="en-US" altLang="en-US" sz="1600" dirty="0"/>
              <a:t>CW3 Todd Libby </a:t>
            </a:r>
            <a:r>
              <a:rPr lang="en-US" altLang="en-US" sz="1600" dirty="0">
                <a:hlinkClick r:id="rId3"/>
              </a:rPr>
              <a:t>todd.j.libby.mil@mail.mil</a:t>
            </a:r>
            <a:r>
              <a:rPr lang="en-US" altLang="en-US" sz="1600" dirty="0"/>
              <a:t> 207-772-2480 Call or </a:t>
            </a:r>
            <a:r>
              <a:rPr lang="en-US" altLang="en-US" sz="1600" dirty="0" smtClean="0"/>
              <a:t>Text</a:t>
            </a:r>
            <a:endParaRPr lang="en-US" altLang="en-US" sz="1600" u="sng" dirty="0" smtClean="0"/>
          </a:p>
          <a:p>
            <a:pPr algn="ctr" eaLnBrk="1" hangingPunct="1">
              <a:buFontTx/>
              <a:buNone/>
            </a:pPr>
            <a:r>
              <a:rPr lang="en-US" altLang="en-US" sz="1800" u="sng" dirty="0" smtClean="0"/>
              <a:t>172 INF</a:t>
            </a:r>
          </a:p>
          <a:p>
            <a:pPr eaLnBrk="1" hangingPunct="1">
              <a:buFontTx/>
              <a:buNone/>
            </a:pPr>
            <a:r>
              <a:rPr lang="en-US" altLang="en-US" sz="1600" dirty="0" smtClean="0"/>
              <a:t>SFC </a:t>
            </a:r>
            <a:r>
              <a:rPr lang="en-US" altLang="en-US" sz="1600" dirty="0"/>
              <a:t>Brent Randall </a:t>
            </a:r>
            <a:r>
              <a:rPr lang="en-US" altLang="en-US" sz="1600" dirty="0" smtClean="0">
                <a:hlinkClick r:id="rId5"/>
              </a:rPr>
              <a:t>brent.l.randall.mil@mail.mil</a:t>
            </a:r>
            <a:r>
              <a:rPr lang="en-US" altLang="en-US" sz="1600" dirty="0"/>
              <a:t> (207) 430-1938</a:t>
            </a:r>
            <a:endParaRPr lang="en-US" altLang="en-US" sz="1600" dirty="0" smtClean="0"/>
          </a:p>
          <a:p>
            <a:pPr algn="ctr" eaLnBrk="1" hangingPunct="1">
              <a:buFontTx/>
              <a:buNone/>
            </a:pPr>
            <a:r>
              <a:rPr lang="en-US" altLang="en-US" sz="1800" u="sng" dirty="0" smtClean="0"/>
              <a:t>286 CSSB</a:t>
            </a:r>
          </a:p>
          <a:p>
            <a:pPr eaLnBrk="1" hangingPunct="1">
              <a:buFontTx/>
              <a:buNone/>
            </a:pPr>
            <a:r>
              <a:rPr lang="en-US" altLang="en-US" sz="1800" dirty="0" smtClean="0"/>
              <a:t>TBD</a:t>
            </a:r>
          </a:p>
          <a:p>
            <a:pPr algn="ctr" eaLnBrk="1" hangingPunct="1">
              <a:buFontTx/>
              <a:buNone/>
            </a:pPr>
            <a:r>
              <a:rPr lang="en-US" altLang="en-US" sz="1800" u="sng" dirty="0" smtClean="0"/>
              <a:t>152 SMC</a:t>
            </a:r>
          </a:p>
          <a:p>
            <a:pPr eaLnBrk="1" hangingPunct="1">
              <a:buFontTx/>
              <a:buNone/>
            </a:pPr>
            <a:r>
              <a:rPr lang="en-US" altLang="en-US" sz="1600" dirty="0" smtClean="0"/>
              <a:t>SSG </a:t>
            </a:r>
            <a:r>
              <a:rPr lang="en-US" altLang="en-US" sz="1600" dirty="0"/>
              <a:t>Dylan Braley </a:t>
            </a:r>
            <a:r>
              <a:rPr lang="en-US" altLang="en-US" sz="1600" dirty="0" smtClean="0">
                <a:hlinkClick r:id="rId6"/>
              </a:rPr>
              <a:t>dylan.z.braley.mil@mail.mil</a:t>
            </a:r>
            <a:r>
              <a:rPr lang="en-US" altLang="en-US" sz="1600" dirty="0"/>
              <a:t> (207) 242-1498</a:t>
            </a:r>
            <a:endParaRPr lang="en-US" altLang="en-US" sz="1600" dirty="0" smtClean="0"/>
          </a:p>
          <a:p>
            <a:pPr algn="ctr" eaLnBrk="1" hangingPunct="1">
              <a:buFontTx/>
              <a:buNone/>
            </a:pPr>
            <a:r>
              <a:rPr lang="en-US" altLang="en-US" sz="1800" u="sng" dirty="0" smtClean="0"/>
              <a:t>1136 TC</a:t>
            </a:r>
          </a:p>
          <a:p>
            <a:pPr eaLnBrk="1" hangingPunct="1">
              <a:buFontTx/>
              <a:buNone/>
            </a:pPr>
            <a:r>
              <a:rPr lang="en-US" altLang="en-US" sz="1600" dirty="0" smtClean="0"/>
              <a:t>SSG Elijah </a:t>
            </a:r>
            <a:r>
              <a:rPr lang="en-US" altLang="en-US" sz="1600" dirty="0"/>
              <a:t>Anderson </a:t>
            </a:r>
            <a:r>
              <a:rPr lang="en-US" altLang="en-US" sz="1600" dirty="0" smtClean="0">
                <a:hlinkClick r:id="rId7"/>
              </a:rPr>
              <a:t>elijah.j.anderson.mil@mail.mil</a:t>
            </a:r>
            <a:r>
              <a:rPr lang="en-US" altLang="en-US" sz="1600" dirty="0"/>
              <a:t> (207) 430-5440</a:t>
            </a:r>
            <a:endParaRPr lang="en-US" altLang="en-US" sz="1600" dirty="0" smtClean="0"/>
          </a:p>
          <a:p>
            <a:pPr algn="ctr" eaLnBrk="1" hangingPunct="1">
              <a:buFontTx/>
              <a:buNone/>
            </a:pPr>
            <a:r>
              <a:rPr lang="en-US" altLang="en-US" sz="1800" dirty="0" smtClean="0"/>
              <a:t>488</a:t>
            </a:r>
            <a:r>
              <a:rPr lang="en-US" altLang="en-US" sz="1800" baseline="30000" dirty="0" smtClean="0"/>
              <a:t>th</a:t>
            </a:r>
            <a:r>
              <a:rPr lang="en-US" altLang="en-US" sz="1800" dirty="0" smtClean="0"/>
              <a:t> MPCO</a:t>
            </a:r>
          </a:p>
          <a:p>
            <a:pPr eaLnBrk="1" hangingPunct="1">
              <a:buFontTx/>
              <a:buNone/>
            </a:pPr>
            <a:r>
              <a:rPr lang="en-US" altLang="en-US" sz="1600" dirty="0" smtClean="0"/>
              <a:t>SFC </a:t>
            </a:r>
            <a:r>
              <a:rPr lang="en-US" altLang="en-US" sz="1600" dirty="0"/>
              <a:t>Kyle Patterson </a:t>
            </a:r>
            <a:r>
              <a:rPr lang="en-US" altLang="en-US" sz="1600" dirty="0" smtClean="0">
                <a:hlinkClick r:id="rId8"/>
              </a:rPr>
              <a:t>kyle.a.patterson11.mil@mail.mil</a:t>
            </a:r>
            <a:r>
              <a:rPr lang="en-US" altLang="en-US" sz="1600" dirty="0"/>
              <a:t> (207) 430-5325</a:t>
            </a:r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3948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831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/>
              <a:t>				</a:t>
            </a:r>
            <a:r>
              <a:rPr lang="en-US" altLang="en-US" b="1" dirty="0" smtClean="0"/>
              <a:t>Prepare</a:t>
            </a:r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r>
              <a:rPr lang="en-US" altLang="en-US" sz="2800" dirty="0" smtClean="0"/>
              <a:t>Review information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en-US" altLang="en-US" sz="1600" dirty="0" smtClean="0"/>
              <a:t>(eligibility, past counseling, RMS, etc.)</a:t>
            </a:r>
          </a:p>
          <a:p>
            <a:pPr>
              <a:defRPr/>
            </a:pPr>
            <a:r>
              <a:rPr lang="en-US" altLang="en-US" sz="2800" dirty="0" smtClean="0"/>
              <a:t>Set objectives</a:t>
            </a:r>
          </a:p>
          <a:p>
            <a:pPr lvl="1">
              <a:defRPr/>
            </a:pPr>
            <a:r>
              <a:rPr lang="en-US" altLang="en-US" sz="2000" dirty="0" smtClean="0"/>
              <a:t>Primary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sz="1600" dirty="0" smtClean="0"/>
              <a:t>(extend, come to drill, alternative to separation, etc.)</a:t>
            </a:r>
          </a:p>
          <a:p>
            <a:pPr lvl="1">
              <a:defRPr/>
            </a:pPr>
            <a:r>
              <a:rPr lang="en-US" altLang="en-US" sz="2000" dirty="0" smtClean="0"/>
              <a:t>Backup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sz="1600" dirty="0" smtClean="0"/>
              <a:t>(follow up, additional info, thanks for the service, etc. )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831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/>
              <a:t>				</a:t>
            </a:r>
            <a:r>
              <a:rPr lang="en-US" altLang="en-US" b="1" dirty="0" smtClean="0"/>
              <a:t>Open</a:t>
            </a:r>
          </a:p>
          <a:p>
            <a:pPr>
              <a:defRPr/>
            </a:pPr>
            <a:endParaRPr lang="en-US" altLang="en-US" sz="2800" dirty="0"/>
          </a:p>
          <a:p>
            <a:pPr marL="280988" indent="-280988">
              <a:buClr>
                <a:schemeClr val="tx1"/>
              </a:buClr>
            </a:pPr>
            <a:r>
              <a:rPr lang="en-US" altLang="en-US" sz="2800" dirty="0"/>
              <a:t>Greet</a:t>
            </a:r>
          </a:p>
          <a:p>
            <a:pPr marL="280988" indent="-280988">
              <a:buClr>
                <a:schemeClr val="tx1"/>
              </a:buClr>
            </a:pPr>
            <a:r>
              <a:rPr lang="en-US" altLang="en-US" sz="2800" dirty="0"/>
              <a:t>Set Agenda </a:t>
            </a:r>
          </a:p>
          <a:p>
            <a:pPr marL="681038" lvl="1" indent="-280988">
              <a:buClr>
                <a:schemeClr val="tx1"/>
              </a:buClr>
            </a:pPr>
            <a:r>
              <a:rPr lang="en-US" altLang="en-US" sz="2000" dirty="0"/>
              <a:t>What you plan to discuss</a:t>
            </a:r>
          </a:p>
          <a:p>
            <a:pPr marL="681038" lvl="1" indent="-280988">
              <a:buClr>
                <a:schemeClr val="tx1"/>
              </a:buClr>
            </a:pPr>
            <a:r>
              <a:rPr lang="en-US" altLang="en-US" sz="2000" dirty="0"/>
              <a:t>Why it is important to </a:t>
            </a:r>
            <a:r>
              <a:rPr lang="en-US" altLang="en-US" sz="2000" b="1" i="1" dirty="0"/>
              <a:t>them</a:t>
            </a:r>
          </a:p>
          <a:p>
            <a:pPr marL="280988" indent="-280988">
              <a:buClr>
                <a:schemeClr val="tx1"/>
              </a:buClr>
            </a:pPr>
            <a:r>
              <a:rPr lang="en-US" altLang="en-US" sz="2800" dirty="0"/>
              <a:t>Check interest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831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/>
              <a:t>		</a:t>
            </a:r>
            <a:r>
              <a:rPr lang="en-US" altLang="en-US" b="1" dirty="0" smtClean="0"/>
              <a:t>Agenda: Retention Example</a:t>
            </a:r>
          </a:p>
          <a:p>
            <a:pPr>
              <a:defRPr/>
            </a:pPr>
            <a:endParaRPr lang="en-US" altLang="en-US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b="1" dirty="0"/>
              <a:t>What: </a:t>
            </a:r>
            <a:r>
              <a:rPr lang="en-US" altLang="en-US" sz="2800" i="1" dirty="0"/>
              <a:t>Since you’re eligible to extend, I’d like to take a few minutes to discuss  </a:t>
            </a:r>
            <a:r>
              <a:rPr lang="en-US" altLang="en-US" sz="2800" i="1" dirty="0" smtClean="0"/>
              <a:t> your </a:t>
            </a:r>
            <a:r>
              <a:rPr lang="en-US" altLang="en-US" sz="2800" i="1" dirty="0"/>
              <a:t>career goals and options.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8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b="1" dirty="0"/>
              <a:t>Why:</a:t>
            </a:r>
            <a:r>
              <a:rPr lang="en-US" altLang="en-US" sz="2800" i="1" dirty="0"/>
              <a:t> That way you can make the best decision for your future. </a:t>
            </a:r>
            <a:endParaRPr lang="en-US" alt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49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51F75-5DBC-4424-A940-0318FDDC9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3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831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/>
              <a:t>		      </a:t>
            </a:r>
            <a:r>
              <a:rPr lang="en-US" altLang="en-US" sz="2800" b="1" dirty="0" smtClean="0"/>
              <a:t>What Drives Decisions?</a:t>
            </a:r>
            <a:endParaRPr lang="en-US" altLang="en-US" b="1" dirty="0" smtClean="0"/>
          </a:p>
          <a:p>
            <a:pPr>
              <a:defRPr/>
            </a:pPr>
            <a:endParaRPr lang="en-US" altLang="en-US" sz="2800" dirty="0" smtClean="0"/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altLang="en-US" sz="2800" dirty="0" smtClean="0"/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altLang="en-US" sz="2800" dirty="0" smtClean="0"/>
          </a:p>
          <a:p>
            <a:pPr>
              <a:defRPr/>
            </a:pPr>
            <a:r>
              <a:rPr lang="en-US" altLang="en-US" sz="2000" b="1" dirty="0" smtClean="0"/>
              <a:t>Motivators: </a:t>
            </a:r>
            <a:r>
              <a:rPr lang="en-US" altLang="en-US" sz="2000" dirty="0" smtClean="0"/>
              <a:t>The </a:t>
            </a:r>
            <a:r>
              <a:rPr lang="en-US" altLang="en-US" sz="2000" dirty="0" err="1" smtClean="0"/>
              <a:t>needs,wants,desires,and</a:t>
            </a:r>
            <a:r>
              <a:rPr lang="en-US" altLang="en-US" sz="2000" dirty="0" smtClean="0"/>
              <a:t> wishes that cause a person to act.</a:t>
            </a:r>
          </a:p>
          <a:p>
            <a:pPr>
              <a:defRPr/>
            </a:pPr>
            <a:r>
              <a:rPr lang="en-US" altLang="en-US" sz="2000" b="1" dirty="0" smtClean="0"/>
              <a:t>Values: </a:t>
            </a:r>
            <a:r>
              <a:rPr lang="en-US" altLang="en-US" sz="2000" dirty="0" smtClean="0"/>
              <a:t>The internal drivers that shape choices and influence the motivators.</a:t>
            </a:r>
            <a:endParaRPr lang="en-US" altLang="en-US" sz="20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3"/>
          <a:srcRect l="7451" t="34821" r="7817" b="30358"/>
          <a:stretch/>
        </p:blipFill>
        <p:spPr bwMode="auto">
          <a:xfrm>
            <a:off x="2508529" y="2035952"/>
            <a:ext cx="412688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B prst="relaxedInset"/>
            <a:extrusionClr>
              <a:schemeClr val="bg1"/>
            </a:extrusionClr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2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5513" y="516373"/>
            <a:ext cx="8137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dirty="0" smtClean="0"/>
              <a:t>The Focused Conversation</a:t>
            </a:r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2381250" y="1676400"/>
            <a:ext cx="2657475" cy="4108450"/>
            <a:chOff x="5482" y="8326"/>
            <a:chExt cx="2146" cy="3315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5482" y="10996"/>
              <a:ext cx="2146" cy="6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Motivators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Values</a:t>
              </a:r>
              <a:endParaRPr lang="en-US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776" y="8326"/>
              <a:ext cx="1413" cy="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prstTxWarp prst="textChevronInverted">
                <a:avLst>
                  <a:gd name="adj" fmla="val 64714"/>
                </a:avLst>
              </a:prstTxWarp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  <a:defRPr/>
              </a:pPr>
              <a:r>
                <a:rPr lang="en-US" altLang="en-US" sz="2000" b="1" dirty="0" smtClean="0">
                  <a:latin typeface="Calibri" panose="020F0502020204030204" pitchFamily="34" charset="0"/>
                </a:rPr>
                <a:t>Information</a:t>
              </a:r>
              <a:endParaRPr lang="en-US" altLang="en-US" sz="2000" dirty="0" smtClean="0"/>
            </a:p>
          </p:txBody>
        </p: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430463"/>
            <a:ext cx="261461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92413" y="2820588"/>
            <a:ext cx="187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Circumstances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54363" y="3502978"/>
            <a:ext cx="1155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Feelings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47231" y="4316960"/>
            <a:ext cx="925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Goals 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5287963" y="1676400"/>
            <a:ext cx="38862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u="sng" dirty="0" smtClean="0"/>
              <a:t>Open-ended questions: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Tell me about…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What are you wanting to achieve?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Why is that important to you?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How do you feel about…?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Where </a:t>
            </a:r>
            <a:r>
              <a:rPr lang="en-US" altLang="en-US" sz="1600" dirty="0"/>
              <a:t>do you see yourself…?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dirty="0" smtClean="0">
              <a:latin typeface="+mn-lt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5287963" y="3908425"/>
            <a:ext cx="381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u="sng" dirty="0" smtClean="0"/>
              <a:t>Closed-ended questions: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So you’re saying you want___ because___, is that correct?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/>
              <a:t>Are you saying your is goal to___ to set your family up for success? </a:t>
            </a:r>
          </a:p>
        </p:txBody>
      </p:sp>
    </p:spTree>
    <p:extLst>
      <p:ext uri="{BB962C8B-B14F-4D97-AF65-F5344CB8AC3E}">
        <p14:creationId xmlns:p14="http://schemas.microsoft.com/office/powerpoint/2010/main" val="136648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Retention/Attrition Interview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80F6-F77C-436E-8DF9-9D81C914E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83163"/>
          </a:xfrm>
        </p:spPr>
        <p:txBody>
          <a:bodyPr/>
          <a:lstStyle/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/>
              <a:t>Purpose:</a:t>
            </a:r>
            <a:r>
              <a:rPr lang="en-US" altLang="en-US" sz="2400" dirty="0"/>
              <a:t> Practice using open/closed questions in a focused conversation. </a:t>
            </a:r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marL="112713" indent="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Interview your Practice Partner to determine the following: </a:t>
            </a:r>
          </a:p>
          <a:p>
            <a:pPr marL="627063" indent="-51435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altLang="en-US" sz="2000" dirty="0"/>
              <a:t>motivators/values for joining.</a:t>
            </a:r>
          </a:p>
          <a:p>
            <a:pPr marL="627063" indent="-51435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altLang="en-US" sz="2000" dirty="0"/>
              <a:t>motivators/values for staying.</a:t>
            </a:r>
          </a:p>
          <a:p>
            <a:pPr marL="627063" indent="-514350" eaLnBrk="1" hangingPunct="1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AutoNum type="arabicPeriod"/>
              <a:defRPr/>
            </a:pPr>
            <a:endParaRPr lang="en-US" altLang="en-US" sz="2000" dirty="0"/>
          </a:p>
          <a:p>
            <a:pPr marL="627063" indent="-514350" eaLnBrk="1" hangingPunct="1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dirty="0"/>
              <a:t>Start with open questions and finish with a closed question.</a:t>
            </a:r>
          </a:p>
          <a:p>
            <a:pPr marL="0" indent="0">
              <a:buNone/>
              <a:defRPr/>
            </a:pPr>
            <a:r>
              <a:rPr lang="en-US" altLang="en-US" sz="2800" dirty="0" smtClean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02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28DEA55A0CDB428836239F925DFECA" ma:contentTypeVersion="3" ma:contentTypeDescription="Create a new document." ma:contentTypeScope="" ma:versionID="3c4521b907c9c7e0020652df24db00c2">
  <xsd:schema xmlns:xsd="http://www.w3.org/2001/XMLSchema" xmlns:xs="http://www.w3.org/2001/XMLSchema" xmlns:p="http://schemas.microsoft.com/office/2006/metadata/properties" xmlns:ns2="873aec72-7114-42a9-8e8a-09b2a4b8c653" targetNamespace="http://schemas.microsoft.com/office/2006/metadata/properties" ma:root="true" ma:fieldsID="5982729f278bc6d93130a7d5913ebb5f" ns2:_="">
    <xsd:import namespace="873aec72-7114-42a9-8e8a-09b2a4b8c65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aec72-7114-42a9-8e8a-09b2a4b8c65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73aec72-7114-42a9-8e8a-09b2a4b8c653">50IBCT-1351668564-278</_dlc_DocId>
    <_dlc_DocIdUrl xmlns="873aec72-7114-42a9-8e8a-09b2a4b8c653">
      <Url>https://army.deps.mil/army/cmds/50IBCT/S3/Plans/_layouts/DocIdRedir.aspx?ID=50IBCT-1351668564-278</Url>
      <Description>50IBCT-1351668564-278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B820565-ECE1-4624-B6D4-F106F313FF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0C73F0-2E57-4E5D-9C36-DE41DCC51B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3aec72-7114-42a9-8e8a-09b2a4b8c6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F493F4-79C4-4528-949E-6FF2495DEB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73aec72-7114-42a9-8e8a-09b2a4b8c65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A8D6914-F4DF-47E2-A22D-9087EC0B190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14613</TotalTime>
  <Words>1029</Words>
  <Application>Microsoft Office PowerPoint</Application>
  <PresentationFormat>On-screen Show (4:3)</PresentationFormat>
  <Paragraphs>236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 Arial</vt:lpstr>
      <vt:lpstr>Arial</vt:lpstr>
      <vt:lpstr>Calibri</vt:lpstr>
      <vt:lpstr>Calibri Light</vt:lpstr>
      <vt:lpstr>Wingdings</vt:lpstr>
      <vt:lpstr>Custom Design</vt:lpstr>
      <vt:lpstr>1_Office Theme</vt:lpstr>
      <vt:lpstr>Retention/Attrition Interview</vt:lpstr>
      <vt:lpstr>Retention/Attrition Interview</vt:lpstr>
      <vt:lpstr>Retention/Attrition Interview</vt:lpstr>
      <vt:lpstr>Retention/Attrition Interview</vt:lpstr>
      <vt:lpstr>Retention/Attrition Interview</vt:lpstr>
      <vt:lpstr>PowerPoint Presentation</vt:lpstr>
      <vt:lpstr>Retention/Attrition Interview</vt:lpstr>
      <vt:lpstr>Retention/Attrition Interview</vt:lpstr>
      <vt:lpstr>Retention/Attrition Interview</vt:lpstr>
      <vt:lpstr>Retention/Attrition Interview</vt:lpstr>
      <vt:lpstr>Retention/Attrition Interview</vt:lpstr>
      <vt:lpstr>Retention/Attrition Interview</vt:lpstr>
      <vt:lpstr>Retention/Attrition Interview</vt:lpstr>
      <vt:lpstr>Retention/Attrition Interview</vt:lpstr>
      <vt:lpstr>Retention/Attrition Interview</vt:lpstr>
      <vt:lpstr>Retention/Attrition Interview</vt:lpstr>
      <vt:lpstr>Retention/Attrition Interview</vt:lpstr>
      <vt:lpstr>Retention/Attrition Interview</vt:lpstr>
      <vt:lpstr>Retention Team Contacts</vt:lpstr>
      <vt:lpstr>Retention Team Contacts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William.Brosnan</dc:creator>
  <cp:lastModifiedBy>Libby, Todd J</cp:lastModifiedBy>
  <cp:revision>688</cp:revision>
  <cp:lastPrinted>2017-04-07T11:56:06Z</cp:lastPrinted>
  <dcterms:created xsi:type="dcterms:W3CDTF">2013-01-14T21:43:23Z</dcterms:created>
  <dcterms:modified xsi:type="dcterms:W3CDTF">2020-04-30T14:59:03Z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0x0101002D28DEA55A0CDB428836239F925DFECA</vt:lpwstr>
  </property>
  <property fmtid="{D5CDD505-2E9C-101B-9397-08002B2CF9AE}" pid="3" name="_dlc_DocIdItemGuid">
    <vt:lpwstr>9b3f685e-e176-4ce0-8548-adf518fbbd9b</vt:lpwstr>
  </property>
</Properties>
</file>